
<file path=[Content_Types].xml><?xml version="1.0" encoding="utf-8"?>
<Types xmlns="http://schemas.openxmlformats.org/package/2006/content-types">
  <Default Extension="fntdata" ContentType="application/x-fontdata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12192000" cy="6858000"/>
  <p:notesSz cx="6858000" cy="9144000"/>
  <p:embeddedFontLst>
    <p:embeddedFont>
      <p:font typeface="Play" pitchFamily="2" charset="0"/>
      <p:regular r:id="rId4"/>
      <p:bold r:id="rId5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12" roundtripDataSignature="AMtx7miGKMhUd0eClOQem9kmdHevfK+23A==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Fredrik Bauer" initials="" lastIdx="7" clrIdx="0"/>
  <p:cmAuthor id="1" name="Erik Lindblad" initials="" lastIdx="3" clrIdx="1"/>
  <p:cmAuthor id="2" name="Sara Hägg" initials="" lastIdx="2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ABDCA320-AC4F-4920-921D-14EE3717B8CE}">
  <a:tblStyle styleId="{ABDCA320-AC4F-4920-921D-14EE3717B8CE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726"/>
  </p:normalViewPr>
  <p:slideViewPr>
    <p:cSldViewPr snapToGrid="0">
      <p:cViewPr varScale="1">
        <p:scale>
          <a:sx n="112" d="100"/>
          <a:sy n="112" d="100"/>
        </p:scale>
        <p:origin x="672" y="19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commentAuthors" Target="commentAuthors.xml"/><Relationship Id="rId3" Type="http://schemas.openxmlformats.org/officeDocument/2006/relationships/notesMaster" Target="notesMasters/notesMaster1.xml"/><Relationship Id="rId12" Type="http://customschemas.google.com/relationships/presentationmetadata" Target="metadata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5" Type="http://schemas.openxmlformats.org/officeDocument/2006/relationships/font" Target="fonts/font2.fntdata"/><Relationship Id="rId15" Type="http://schemas.openxmlformats.org/officeDocument/2006/relationships/viewProps" Target="viewProps.xml"/><Relationship Id="rId4" Type="http://schemas.openxmlformats.org/officeDocument/2006/relationships/font" Target="fonts/font1.fntdata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g380f9c8dfb0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82;g380f9c8dfb0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3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Play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3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4" name="Google Shape;14;p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S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2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1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S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3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3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1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S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4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0" name="Google Shape;20;p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S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5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Play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5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757575"/>
              </a:buClr>
              <a:buSzPts val="2400"/>
              <a:buNone/>
              <a:defRPr sz="2400">
                <a:solidFill>
                  <a:srgbClr val="757575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2000"/>
              <a:buNone/>
              <a:defRPr sz="2000">
                <a:solidFill>
                  <a:srgbClr val="757575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800"/>
              <a:buNone/>
              <a:defRPr sz="1800">
                <a:solidFill>
                  <a:srgbClr val="757575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9pPr>
          </a:lstStyle>
          <a:p>
            <a:endParaRPr/>
          </a:p>
        </p:txBody>
      </p:sp>
      <p:sp>
        <p:nvSpPr>
          <p:cNvPr id="26" name="Google Shape;26;p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S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6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6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2" name="Google Shape;32;p6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3" name="Google Shape;33;p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S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7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7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39" name="Google Shape;39;p7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0" name="Google Shape;40;p7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1" name="Google Shape;41;p7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2" name="Google Shape;42;p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S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8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S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S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0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Play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10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7" name="Google Shape;57;p10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58" name="Google Shape;58;p1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1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S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1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Play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1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1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5" name="Google Shape;65;p1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SE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Play"/>
              <a:buNone/>
              <a:defRPr sz="4400" b="0" i="0" u="none" strike="noStrike" cap="none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2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9" name="Google Shape;9;p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0" name="Google Shape;10;p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SE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g380f9c8dfb0_0_0"/>
          <p:cNvSpPr txBox="1"/>
          <p:nvPr/>
        </p:nvSpPr>
        <p:spPr>
          <a:xfrm>
            <a:off x="9999694" y="2531300"/>
            <a:ext cx="1644000" cy="239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1300"/>
              </a:spcAft>
              <a:buNone/>
            </a:pPr>
            <a:r>
              <a:rPr lang="en-SE" sz="900">
                <a:solidFill>
                  <a:schemeClr val="dk1"/>
                </a:solidFill>
              </a:rPr>
              <a:t>Neutrophil granulocytes</a:t>
            </a:r>
            <a:br>
              <a:rPr lang="en-SE" sz="900">
                <a:solidFill>
                  <a:schemeClr val="dk1"/>
                </a:solidFill>
              </a:rPr>
            </a:br>
            <a:r>
              <a:rPr lang="en-SE" sz="900">
                <a:solidFill>
                  <a:schemeClr val="dk1"/>
                </a:solidFill>
              </a:rPr>
              <a:t>Plasma cells</a:t>
            </a:r>
            <a:br>
              <a:rPr lang="en-SE" sz="900">
                <a:solidFill>
                  <a:schemeClr val="dk1"/>
                </a:solidFill>
              </a:rPr>
            </a:br>
            <a:r>
              <a:rPr lang="en-SE" sz="900">
                <a:solidFill>
                  <a:schemeClr val="dk1"/>
                </a:solidFill>
              </a:rPr>
              <a:t>Promyelocytes</a:t>
            </a:r>
            <a:br>
              <a:rPr lang="en-SE" sz="900">
                <a:solidFill>
                  <a:schemeClr val="dk1"/>
                </a:solidFill>
              </a:rPr>
            </a:br>
            <a:r>
              <a:rPr lang="en-SE" sz="900">
                <a:solidFill>
                  <a:schemeClr val="dk1"/>
                </a:solidFill>
              </a:rPr>
              <a:t>Thrombocytes</a:t>
            </a:r>
            <a:br>
              <a:rPr lang="en-SE" sz="900">
                <a:solidFill>
                  <a:schemeClr val="dk1"/>
                </a:solidFill>
              </a:rPr>
            </a:br>
            <a:r>
              <a:rPr lang="en-SE" sz="900">
                <a:solidFill>
                  <a:schemeClr val="dk1"/>
                </a:solidFill>
              </a:rPr>
              <a:t>Other leukocytes</a:t>
            </a:r>
            <a:br>
              <a:rPr lang="en-SE" sz="900">
                <a:solidFill>
                  <a:schemeClr val="dk1"/>
                </a:solidFill>
              </a:rPr>
            </a:br>
            <a:r>
              <a:rPr lang="en-SE" sz="900">
                <a:solidFill>
                  <a:schemeClr val="dk1"/>
                </a:solidFill>
              </a:rPr>
              <a:t>Erc(B)</a:t>
            </a:r>
            <a:br>
              <a:rPr lang="en-SE" sz="900">
                <a:solidFill>
                  <a:schemeClr val="dk1"/>
                </a:solidFill>
              </a:rPr>
            </a:br>
            <a:r>
              <a:rPr lang="en-SE" sz="900">
                <a:solidFill>
                  <a:schemeClr val="dk1"/>
                </a:solidFill>
              </a:rPr>
              <a:t>Alat</a:t>
            </a:r>
            <a:br>
              <a:rPr lang="en-SE" sz="900">
                <a:solidFill>
                  <a:schemeClr val="dk1"/>
                </a:solidFill>
              </a:rPr>
            </a:br>
            <a:r>
              <a:rPr lang="en-SE" sz="900">
                <a:solidFill>
                  <a:schemeClr val="dk1"/>
                </a:solidFill>
              </a:rPr>
              <a:t>ApoA1</a:t>
            </a:r>
            <a:br>
              <a:rPr lang="en-SE" sz="900">
                <a:solidFill>
                  <a:schemeClr val="dk1"/>
                </a:solidFill>
              </a:rPr>
            </a:br>
            <a:r>
              <a:rPr lang="en-SE" sz="900">
                <a:solidFill>
                  <a:schemeClr val="dk1"/>
                </a:solidFill>
              </a:rPr>
              <a:t>ApoB</a:t>
            </a:r>
            <a:br>
              <a:rPr lang="en-SE" sz="900">
                <a:solidFill>
                  <a:schemeClr val="dk1"/>
                </a:solidFill>
              </a:rPr>
            </a:br>
            <a:r>
              <a:rPr lang="en-SE" sz="900">
                <a:solidFill>
                  <a:schemeClr val="dk1"/>
                </a:solidFill>
              </a:rPr>
              <a:t>Cholesterol</a:t>
            </a:r>
            <a:br>
              <a:rPr lang="en-SE" sz="900">
                <a:solidFill>
                  <a:schemeClr val="dk1"/>
                </a:solidFill>
              </a:rPr>
            </a:br>
            <a:r>
              <a:rPr lang="en-SE" sz="900">
                <a:solidFill>
                  <a:schemeClr val="dk1"/>
                </a:solidFill>
              </a:rPr>
              <a:t>C-Reactive Protein</a:t>
            </a:r>
            <a:br>
              <a:rPr lang="en-SE" sz="900">
                <a:solidFill>
                  <a:schemeClr val="dk1"/>
                </a:solidFill>
              </a:rPr>
            </a:br>
            <a:r>
              <a:rPr lang="en-SE" sz="900">
                <a:solidFill>
                  <a:schemeClr val="dk1"/>
                </a:solidFill>
              </a:rPr>
              <a:t>Cystatin C</a:t>
            </a:r>
            <a:br>
              <a:rPr lang="en-SE" sz="900">
                <a:solidFill>
                  <a:schemeClr val="dk1"/>
                </a:solidFill>
              </a:rPr>
            </a:br>
            <a:r>
              <a:rPr lang="en-SE" sz="900">
                <a:solidFill>
                  <a:schemeClr val="dk1"/>
                </a:solidFill>
              </a:rPr>
              <a:t>Creatinine</a:t>
            </a:r>
            <a:br>
              <a:rPr lang="en-SE" sz="900">
                <a:solidFill>
                  <a:schemeClr val="dk1"/>
                </a:solidFill>
              </a:rPr>
            </a:br>
            <a:r>
              <a:rPr lang="en-SE" sz="900">
                <a:solidFill>
                  <a:schemeClr val="dk1"/>
                </a:solidFill>
              </a:rPr>
              <a:t>Triglycerides</a:t>
            </a:r>
            <a:endParaRPr sz="900">
              <a:solidFill>
                <a:schemeClr val="dk1"/>
              </a:solidFill>
            </a:endParaRPr>
          </a:p>
        </p:txBody>
      </p:sp>
      <p:sp>
        <p:nvSpPr>
          <p:cNvPr id="85" name="Google Shape;85;g380f9c8dfb0_0_0"/>
          <p:cNvSpPr txBox="1"/>
          <p:nvPr/>
        </p:nvSpPr>
        <p:spPr>
          <a:xfrm>
            <a:off x="8507471" y="2385775"/>
            <a:ext cx="1807800" cy="271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1300"/>
              </a:spcAft>
              <a:buNone/>
            </a:pPr>
            <a:r>
              <a:rPr lang="en-SE" sz="900" b="1">
                <a:solidFill>
                  <a:schemeClr val="dk1"/>
                </a:solidFill>
              </a:rPr>
              <a:t>Clinical biomarkers</a:t>
            </a:r>
            <a:br>
              <a:rPr lang="en-SE" sz="900">
                <a:solidFill>
                  <a:schemeClr val="dk1"/>
                </a:solidFill>
              </a:rPr>
            </a:br>
            <a:r>
              <a:rPr lang="en-SE" sz="900">
                <a:solidFill>
                  <a:schemeClr val="dk1"/>
                </a:solidFill>
              </a:rPr>
              <a:t>Basophil granulocytes</a:t>
            </a:r>
            <a:br>
              <a:rPr lang="en-SE" sz="900">
                <a:solidFill>
                  <a:schemeClr val="dk1"/>
                </a:solidFill>
              </a:rPr>
            </a:br>
            <a:r>
              <a:rPr lang="en-SE" sz="900">
                <a:solidFill>
                  <a:schemeClr val="dk1"/>
                </a:solidFill>
              </a:rPr>
              <a:t>Blast cells</a:t>
            </a:r>
            <a:br>
              <a:rPr lang="en-SE" sz="900">
                <a:solidFill>
                  <a:schemeClr val="dk1"/>
                </a:solidFill>
              </a:rPr>
            </a:br>
            <a:r>
              <a:rPr lang="en-SE" sz="900">
                <a:solidFill>
                  <a:schemeClr val="dk1"/>
                </a:solidFill>
              </a:rPr>
              <a:t>Cell report</a:t>
            </a:r>
            <a:br>
              <a:rPr lang="en-SE" sz="900">
                <a:solidFill>
                  <a:schemeClr val="dk1"/>
                </a:solidFill>
              </a:rPr>
            </a:br>
            <a:r>
              <a:rPr lang="en-SE" sz="900">
                <a:solidFill>
                  <a:schemeClr val="dk1"/>
                </a:solidFill>
              </a:rPr>
              <a:t>Eosinophil granulocytes</a:t>
            </a:r>
            <a:br>
              <a:rPr lang="en-SE" sz="900">
                <a:solidFill>
                  <a:schemeClr val="dk1"/>
                </a:solidFill>
              </a:rPr>
            </a:br>
            <a:r>
              <a:rPr lang="en-SE" sz="900">
                <a:solidFill>
                  <a:schemeClr val="dk1"/>
                </a:solidFill>
              </a:rPr>
              <a:t>Erythroblasts</a:t>
            </a:r>
            <a:br>
              <a:rPr lang="en-SE" sz="900">
                <a:solidFill>
                  <a:schemeClr val="dk1"/>
                </a:solidFill>
              </a:rPr>
            </a:br>
            <a:r>
              <a:rPr lang="en-SE" sz="900">
                <a:solidFill>
                  <a:schemeClr val="dk1"/>
                </a:solidFill>
              </a:rPr>
              <a:t>Erythrocytes</a:t>
            </a:r>
            <a:br>
              <a:rPr lang="en-SE" sz="900">
                <a:solidFill>
                  <a:schemeClr val="dk1"/>
                </a:solidFill>
              </a:rPr>
            </a:br>
            <a:r>
              <a:rPr lang="en-SE" sz="900">
                <a:solidFill>
                  <a:schemeClr val="dk1"/>
                </a:solidFill>
              </a:rPr>
              <a:t>Erythrocyte Volume Fraction</a:t>
            </a:r>
            <a:br>
              <a:rPr lang="en-SE" sz="900">
                <a:solidFill>
                  <a:schemeClr val="dk1"/>
                </a:solidFill>
              </a:rPr>
            </a:br>
            <a:r>
              <a:rPr lang="en-SE" sz="900">
                <a:solidFill>
                  <a:schemeClr val="dk1"/>
                </a:solidFill>
              </a:rPr>
              <a:t>HbA1c</a:t>
            </a:r>
            <a:br>
              <a:rPr lang="en-SE" sz="900">
                <a:solidFill>
                  <a:schemeClr val="dk1"/>
                </a:solidFill>
              </a:rPr>
            </a:br>
            <a:r>
              <a:rPr lang="en-SE" sz="900">
                <a:solidFill>
                  <a:schemeClr val="dk1"/>
                </a:solidFill>
              </a:rPr>
              <a:t>Hemoglobin</a:t>
            </a:r>
            <a:br>
              <a:rPr lang="en-SE" sz="900">
                <a:solidFill>
                  <a:schemeClr val="dk1"/>
                </a:solidFill>
              </a:rPr>
            </a:br>
            <a:r>
              <a:rPr lang="en-SE" sz="900">
                <a:solidFill>
                  <a:schemeClr val="dk1"/>
                </a:solidFill>
              </a:rPr>
              <a:t>Leukocytes</a:t>
            </a:r>
            <a:br>
              <a:rPr lang="en-SE" sz="900">
                <a:solidFill>
                  <a:schemeClr val="dk1"/>
                </a:solidFill>
              </a:rPr>
            </a:br>
            <a:r>
              <a:rPr lang="en-SE" sz="900">
                <a:solidFill>
                  <a:schemeClr val="dk1"/>
                </a:solidFill>
              </a:rPr>
              <a:t>White Blood Cell Differential</a:t>
            </a:r>
            <a:br>
              <a:rPr lang="en-SE" sz="900">
                <a:solidFill>
                  <a:schemeClr val="dk1"/>
                </a:solidFill>
              </a:rPr>
            </a:br>
            <a:r>
              <a:rPr lang="en-SE" sz="900">
                <a:solidFill>
                  <a:schemeClr val="dk1"/>
                </a:solidFill>
              </a:rPr>
              <a:t>Lymphocytes</a:t>
            </a:r>
            <a:br>
              <a:rPr lang="en-SE" sz="900">
                <a:solidFill>
                  <a:schemeClr val="dk1"/>
                </a:solidFill>
              </a:rPr>
            </a:br>
            <a:r>
              <a:rPr lang="en-SE" sz="900">
                <a:solidFill>
                  <a:schemeClr val="dk1"/>
                </a:solidFill>
              </a:rPr>
              <a:t>Metamyelocytes</a:t>
            </a:r>
            <a:br>
              <a:rPr lang="en-SE" sz="900">
                <a:solidFill>
                  <a:schemeClr val="dk1"/>
                </a:solidFill>
              </a:rPr>
            </a:br>
            <a:r>
              <a:rPr lang="en-SE" sz="900">
                <a:solidFill>
                  <a:schemeClr val="dk1"/>
                </a:solidFill>
              </a:rPr>
              <a:t>Monocytes</a:t>
            </a:r>
            <a:br>
              <a:rPr lang="en-SE" sz="900">
                <a:solidFill>
                  <a:schemeClr val="dk1"/>
                </a:solidFill>
              </a:rPr>
            </a:br>
            <a:r>
              <a:rPr lang="en-SE" sz="900">
                <a:solidFill>
                  <a:schemeClr val="dk1"/>
                </a:solidFill>
              </a:rPr>
              <a:t>Myelocytes</a:t>
            </a:r>
            <a:endParaRPr sz="900">
              <a:solidFill>
                <a:schemeClr val="dk1"/>
              </a:solidFill>
            </a:endParaRPr>
          </a:p>
        </p:txBody>
      </p:sp>
      <p:sp>
        <p:nvSpPr>
          <p:cNvPr id="86" name="Google Shape;86;g380f9c8dfb0_0_0"/>
          <p:cNvSpPr txBox="1"/>
          <p:nvPr/>
        </p:nvSpPr>
        <p:spPr>
          <a:xfrm>
            <a:off x="216900" y="286725"/>
            <a:ext cx="3684300" cy="630900"/>
          </a:xfrm>
          <a:prstGeom prst="rect">
            <a:avLst/>
          </a:prstGeom>
          <a:solidFill>
            <a:schemeClr val="lt1"/>
          </a:solidFill>
          <a:ln w="381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SE" sz="23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50 437</a:t>
            </a:r>
            <a:endParaRPr sz="900"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SE" sz="1200">
                <a:solidFill>
                  <a:schemeClr val="dk1"/>
                </a:solidFill>
              </a:rPr>
              <a:t>Invited to participate</a:t>
            </a:r>
            <a:endParaRPr sz="1200"/>
          </a:p>
        </p:txBody>
      </p:sp>
      <p:cxnSp>
        <p:nvCxnSpPr>
          <p:cNvPr id="87" name="Google Shape;87;g380f9c8dfb0_0_0"/>
          <p:cNvCxnSpPr/>
          <p:nvPr/>
        </p:nvCxnSpPr>
        <p:spPr>
          <a:xfrm>
            <a:off x="716775" y="6190736"/>
            <a:ext cx="11081100" cy="4110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med" len="med"/>
            <a:tailEnd type="triangle" w="med" len="med"/>
          </a:ln>
        </p:spPr>
      </p:cxnSp>
      <p:sp>
        <p:nvSpPr>
          <p:cNvPr id="88" name="Google Shape;88;g380f9c8dfb0_0_0"/>
          <p:cNvSpPr txBox="1"/>
          <p:nvPr/>
        </p:nvSpPr>
        <p:spPr>
          <a:xfrm>
            <a:off x="529850" y="6266936"/>
            <a:ext cx="11553600" cy="46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SE" sz="1800" b="1">
                <a:solidFill>
                  <a:schemeClr val="dk1"/>
                </a:solidFill>
              </a:rPr>
              <a:t>2009   2010   2011   2012   2013   2014   2015   2016   2017   2018   2019   2020   2021   2022   2023   2024</a:t>
            </a:r>
            <a:endParaRPr sz="1800"/>
          </a:p>
        </p:txBody>
      </p:sp>
      <p:sp>
        <p:nvSpPr>
          <p:cNvPr id="89" name="Google Shape;89;g380f9c8dfb0_0_0"/>
          <p:cNvSpPr txBox="1"/>
          <p:nvPr/>
        </p:nvSpPr>
        <p:spPr>
          <a:xfrm>
            <a:off x="257089" y="5033775"/>
            <a:ext cx="3666900" cy="1000500"/>
          </a:xfrm>
          <a:prstGeom prst="rect">
            <a:avLst/>
          </a:prstGeom>
          <a:solidFill>
            <a:schemeClr val="lt1"/>
          </a:solidFill>
          <a:ln w="381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SE" sz="2300" b="1">
                <a:solidFill>
                  <a:schemeClr val="dk1"/>
                </a:solidFill>
              </a:rPr>
              <a:t>41 562</a:t>
            </a:r>
            <a:endParaRPr sz="900"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SE" sz="1200" b="1">
                <a:solidFill>
                  <a:schemeClr val="dk1"/>
                </a:solidFill>
              </a:rPr>
              <a:t>Baseline questionnaire (Q)</a:t>
            </a:r>
            <a:br>
              <a:rPr lang="en-SE" sz="1300">
                <a:solidFill>
                  <a:schemeClr val="dk1"/>
                </a:solidFill>
              </a:rPr>
            </a:br>
            <a:r>
              <a:rPr lang="en-SE" sz="1200">
                <a:solidFill>
                  <a:schemeClr val="dk1"/>
                </a:solidFill>
              </a:rPr>
              <a:t>Sociodemographic, lifestyle, health history, asthma and allergy, mental health etc.</a:t>
            </a:r>
            <a:endParaRPr sz="900"/>
          </a:p>
        </p:txBody>
      </p:sp>
      <p:sp>
        <p:nvSpPr>
          <p:cNvPr id="90" name="Google Shape;90;g380f9c8dfb0_0_0"/>
          <p:cNvSpPr txBox="1"/>
          <p:nvPr/>
        </p:nvSpPr>
        <p:spPr>
          <a:xfrm>
            <a:off x="221921" y="1190120"/>
            <a:ext cx="3684300" cy="1000500"/>
          </a:xfrm>
          <a:prstGeom prst="rect">
            <a:avLst/>
          </a:prstGeom>
          <a:solidFill>
            <a:schemeClr val="lt1"/>
          </a:solidFill>
          <a:ln w="381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SE" sz="2300" b="1">
                <a:solidFill>
                  <a:schemeClr val="dk1"/>
                </a:solidFill>
              </a:rPr>
              <a:t>41 977</a:t>
            </a:r>
            <a:endParaRPr sz="900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SE" sz="1200">
                <a:solidFill>
                  <a:schemeClr val="dk1"/>
                </a:solidFill>
              </a:rPr>
              <a:t>Unique participants</a:t>
            </a:r>
            <a:endParaRPr sz="1200">
              <a:solidFill>
                <a:schemeClr val="dk1"/>
              </a:solidFill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SE" sz="1200">
                <a:solidFill>
                  <a:schemeClr val="dk1"/>
                </a:solidFill>
              </a:rPr>
              <a:t>Mean age 34 yrs at baseline</a:t>
            </a:r>
            <a:endParaRPr sz="1200">
              <a:solidFill>
                <a:schemeClr val="dk1"/>
              </a:solidFill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SE" sz="1200">
                <a:solidFill>
                  <a:schemeClr val="dk1"/>
                </a:solidFill>
              </a:rPr>
              <a:t>♂ 16 723 ♀ 25 254</a:t>
            </a:r>
            <a:endParaRPr sz="1200">
              <a:solidFill>
                <a:schemeClr val="dk1"/>
              </a:solidFill>
            </a:endParaRPr>
          </a:p>
        </p:txBody>
      </p:sp>
      <p:sp>
        <p:nvSpPr>
          <p:cNvPr id="91" name="Google Shape;91;g380f9c8dfb0_0_0"/>
          <p:cNvSpPr txBox="1"/>
          <p:nvPr/>
        </p:nvSpPr>
        <p:spPr>
          <a:xfrm>
            <a:off x="4081850" y="5495475"/>
            <a:ext cx="1119300" cy="538800"/>
          </a:xfrm>
          <a:prstGeom prst="rect">
            <a:avLst/>
          </a:prstGeom>
          <a:solidFill>
            <a:schemeClr val="lt1"/>
          </a:solidFill>
          <a:ln w="381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SE" sz="2000" b="1">
                <a:solidFill>
                  <a:schemeClr val="dk1"/>
                </a:solidFill>
              </a:rPr>
              <a:t>23 105</a:t>
            </a:r>
            <a:endParaRPr sz="600">
              <a:solidFill>
                <a:schemeClr val="dk1"/>
              </a:solidFill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SE" sz="900">
                <a:solidFill>
                  <a:schemeClr val="dk1"/>
                </a:solidFill>
              </a:rPr>
              <a:t>follow-up 2014</a:t>
            </a:r>
            <a:endParaRPr sz="500">
              <a:solidFill>
                <a:schemeClr val="dk1"/>
              </a:solidFill>
            </a:endParaRPr>
          </a:p>
        </p:txBody>
      </p:sp>
      <p:sp>
        <p:nvSpPr>
          <p:cNvPr id="92" name="Google Shape;92;g380f9c8dfb0_0_0"/>
          <p:cNvSpPr txBox="1"/>
          <p:nvPr/>
        </p:nvSpPr>
        <p:spPr>
          <a:xfrm>
            <a:off x="5343700" y="5495475"/>
            <a:ext cx="1119300" cy="538800"/>
          </a:xfrm>
          <a:prstGeom prst="rect">
            <a:avLst/>
          </a:prstGeom>
          <a:solidFill>
            <a:schemeClr val="lt1"/>
          </a:solidFill>
          <a:ln w="381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SE" sz="2000" b="1">
                <a:solidFill>
                  <a:schemeClr val="dk1"/>
                </a:solidFill>
              </a:rPr>
              <a:t>16 458</a:t>
            </a:r>
            <a:endParaRPr sz="600">
              <a:solidFill>
                <a:schemeClr val="dk1"/>
              </a:solidFill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SE" sz="900">
                <a:solidFill>
                  <a:schemeClr val="dk1"/>
                </a:solidFill>
              </a:rPr>
              <a:t>follow-up 2016</a:t>
            </a:r>
            <a:endParaRPr sz="500">
              <a:solidFill>
                <a:schemeClr val="dk1"/>
              </a:solidFill>
            </a:endParaRPr>
          </a:p>
        </p:txBody>
      </p:sp>
      <p:sp>
        <p:nvSpPr>
          <p:cNvPr id="93" name="Google Shape;93;g380f9c8dfb0_0_0"/>
          <p:cNvSpPr txBox="1"/>
          <p:nvPr/>
        </p:nvSpPr>
        <p:spPr>
          <a:xfrm>
            <a:off x="6605576" y="5495475"/>
            <a:ext cx="1119300" cy="538800"/>
          </a:xfrm>
          <a:prstGeom prst="rect">
            <a:avLst/>
          </a:prstGeom>
          <a:solidFill>
            <a:schemeClr val="lt1"/>
          </a:solidFill>
          <a:ln w="381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SE" sz="2000" b="1">
                <a:solidFill>
                  <a:schemeClr val="dk1"/>
                </a:solidFill>
              </a:rPr>
              <a:t>10 989</a:t>
            </a:r>
            <a:endParaRPr sz="600">
              <a:solidFill>
                <a:schemeClr val="dk1"/>
              </a:solidFill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SE" sz="900">
                <a:solidFill>
                  <a:schemeClr val="dk1"/>
                </a:solidFill>
              </a:rPr>
              <a:t>follow-up 2018</a:t>
            </a:r>
            <a:endParaRPr sz="500">
              <a:solidFill>
                <a:schemeClr val="dk1"/>
              </a:solidFill>
            </a:endParaRPr>
          </a:p>
        </p:txBody>
      </p:sp>
      <p:sp>
        <p:nvSpPr>
          <p:cNvPr id="94" name="Google Shape;94;g380f9c8dfb0_0_0"/>
          <p:cNvSpPr txBox="1"/>
          <p:nvPr/>
        </p:nvSpPr>
        <p:spPr>
          <a:xfrm>
            <a:off x="7948425" y="5495475"/>
            <a:ext cx="1119300" cy="538800"/>
          </a:xfrm>
          <a:prstGeom prst="rect">
            <a:avLst/>
          </a:prstGeom>
          <a:solidFill>
            <a:schemeClr val="lt1"/>
          </a:solidFill>
          <a:ln w="381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SE" sz="2000" b="1">
                <a:solidFill>
                  <a:schemeClr val="dk1"/>
                </a:solidFill>
              </a:rPr>
              <a:t>8 354</a:t>
            </a:r>
            <a:endParaRPr sz="600">
              <a:solidFill>
                <a:schemeClr val="dk1"/>
              </a:solidFill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SE" sz="900">
                <a:solidFill>
                  <a:schemeClr val="dk1"/>
                </a:solidFill>
              </a:rPr>
              <a:t>follow-up 2020</a:t>
            </a:r>
            <a:endParaRPr sz="500">
              <a:solidFill>
                <a:schemeClr val="dk1"/>
              </a:solidFill>
            </a:endParaRPr>
          </a:p>
        </p:txBody>
      </p:sp>
      <p:cxnSp>
        <p:nvCxnSpPr>
          <p:cNvPr id="95" name="Google Shape;95;g380f9c8dfb0_0_0"/>
          <p:cNvCxnSpPr>
            <a:stCxn id="86" idx="2"/>
            <a:endCxn id="90" idx="0"/>
          </p:cNvCxnSpPr>
          <p:nvPr/>
        </p:nvCxnSpPr>
        <p:spPr>
          <a:xfrm rot="-5400000" flipH="1">
            <a:off x="1925400" y="1051275"/>
            <a:ext cx="272400" cy="5100"/>
          </a:xfrm>
          <a:prstGeom prst="curvedConnector3">
            <a:avLst>
              <a:gd name="adj1" fmla="val 50017"/>
            </a:avLst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sp>
        <p:nvSpPr>
          <p:cNvPr id="96" name="Google Shape;96;g380f9c8dfb0_0_0"/>
          <p:cNvSpPr txBox="1"/>
          <p:nvPr/>
        </p:nvSpPr>
        <p:spPr>
          <a:xfrm>
            <a:off x="234425" y="2364825"/>
            <a:ext cx="3666900" cy="1000500"/>
          </a:xfrm>
          <a:prstGeom prst="rect">
            <a:avLst/>
          </a:prstGeom>
          <a:solidFill>
            <a:schemeClr val="lt1"/>
          </a:solidFill>
          <a:ln w="381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SE" sz="2300" b="1">
                <a:solidFill>
                  <a:schemeClr val="dk1"/>
                </a:solidFill>
              </a:rPr>
              <a:t>29 519</a:t>
            </a:r>
            <a:endParaRPr sz="900"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SE" sz="1200" b="1">
                <a:solidFill>
                  <a:schemeClr val="dk1"/>
                </a:solidFill>
              </a:rPr>
              <a:t>Baseline examination</a:t>
            </a:r>
            <a:br>
              <a:rPr lang="en-SE" sz="1300">
                <a:solidFill>
                  <a:schemeClr val="dk1"/>
                </a:solidFill>
              </a:rPr>
            </a:br>
            <a:r>
              <a:rPr lang="en-SE" sz="1200">
                <a:solidFill>
                  <a:schemeClr val="dk1"/>
                </a:solidFill>
              </a:rPr>
              <a:t>Physical measures + clinical biomarkers + biobanked samples + genotyped samples (15 000)</a:t>
            </a:r>
            <a:endParaRPr sz="900"/>
          </a:p>
        </p:txBody>
      </p:sp>
      <p:sp>
        <p:nvSpPr>
          <p:cNvPr id="97" name="Google Shape;97;g380f9c8dfb0_0_0"/>
          <p:cNvSpPr txBox="1"/>
          <p:nvPr/>
        </p:nvSpPr>
        <p:spPr>
          <a:xfrm>
            <a:off x="10747550" y="5495475"/>
            <a:ext cx="1119300" cy="538800"/>
          </a:xfrm>
          <a:prstGeom prst="rect">
            <a:avLst/>
          </a:prstGeom>
          <a:solidFill>
            <a:schemeClr val="lt1"/>
          </a:solidFill>
          <a:ln w="381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SE" sz="2000" b="1">
                <a:solidFill>
                  <a:schemeClr val="dk1"/>
                </a:solidFill>
              </a:rPr>
              <a:t>11 144</a:t>
            </a:r>
            <a:endParaRPr sz="600">
              <a:solidFill>
                <a:schemeClr val="dk1"/>
              </a:solidFill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SE" sz="900">
                <a:solidFill>
                  <a:schemeClr val="dk1"/>
                </a:solidFill>
              </a:rPr>
              <a:t>follow-up 2024</a:t>
            </a:r>
            <a:endParaRPr sz="500">
              <a:solidFill>
                <a:schemeClr val="dk1"/>
              </a:solidFill>
            </a:endParaRPr>
          </a:p>
        </p:txBody>
      </p:sp>
      <p:sp>
        <p:nvSpPr>
          <p:cNvPr id="98" name="Google Shape;98;g380f9c8dfb0_0_0"/>
          <p:cNvSpPr txBox="1"/>
          <p:nvPr/>
        </p:nvSpPr>
        <p:spPr>
          <a:xfrm>
            <a:off x="4224400" y="1396085"/>
            <a:ext cx="7800900" cy="7119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SE" b="1">
                <a:solidFill>
                  <a:schemeClr val="dk1"/>
                </a:solidFill>
              </a:rPr>
              <a:t>Registry data</a:t>
            </a:r>
            <a:br>
              <a:rPr lang="en-SE" sz="1700" b="1">
                <a:solidFill>
                  <a:schemeClr val="dk1"/>
                </a:solidFill>
              </a:rPr>
            </a:br>
            <a:r>
              <a:rPr lang="en-SE" sz="1200">
                <a:solidFill>
                  <a:schemeClr val="dk1"/>
                </a:solidFill>
              </a:rPr>
              <a:t>The</a:t>
            </a:r>
            <a:r>
              <a:rPr lang="en-SE" sz="1200" b="1">
                <a:solidFill>
                  <a:schemeClr val="dk1"/>
                </a:solidFill>
              </a:rPr>
              <a:t> </a:t>
            </a:r>
            <a:r>
              <a:rPr lang="en-SE" sz="1200">
                <a:solidFill>
                  <a:schemeClr val="dk1"/>
                </a:solidFill>
              </a:rPr>
              <a:t>National Patient Registry, the National Prescribed Drug Register, the National Medical </a:t>
            </a:r>
            <a:br>
              <a:rPr lang="en-SE" sz="1200">
                <a:solidFill>
                  <a:schemeClr val="dk1"/>
                </a:solidFill>
              </a:rPr>
            </a:br>
            <a:r>
              <a:rPr lang="en-SE" sz="1200">
                <a:solidFill>
                  <a:schemeClr val="dk1"/>
                </a:solidFill>
              </a:rPr>
              <a:t>Birth Register, the National Cancer Register, and the National Dental Health Register</a:t>
            </a:r>
            <a:br>
              <a:rPr lang="en-SE" sz="1700" b="1">
                <a:solidFill>
                  <a:schemeClr val="dk1"/>
                </a:solidFill>
              </a:rPr>
            </a:br>
            <a:endParaRPr sz="200">
              <a:solidFill>
                <a:schemeClr val="dk1"/>
              </a:solidFill>
            </a:endParaRPr>
          </a:p>
        </p:txBody>
      </p:sp>
      <p:sp>
        <p:nvSpPr>
          <p:cNvPr id="99" name="Google Shape;99;g380f9c8dfb0_0_0"/>
          <p:cNvSpPr txBox="1"/>
          <p:nvPr/>
        </p:nvSpPr>
        <p:spPr>
          <a:xfrm>
            <a:off x="6605575" y="2406500"/>
            <a:ext cx="1464000" cy="1757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1300"/>
              </a:spcAft>
              <a:buNone/>
            </a:pPr>
            <a:r>
              <a:rPr lang="en-SE" sz="900" b="1">
                <a:solidFill>
                  <a:schemeClr val="dk1"/>
                </a:solidFill>
              </a:rPr>
              <a:t>Physical measures</a:t>
            </a:r>
            <a:br>
              <a:rPr lang="en-SE" sz="900" b="1">
                <a:solidFill>
                  <a:schemeClr val="dk1"/>
                </a:solidFill>
              </a:rPr>
            </a:br>
            <a:r>
              <a:rPr lang="en-SE" sz="900">
                <a:solidFill>
                  <a:schemeClr val="dk1"/>
                </a:solidFill>
              </a:rPr>
              <a:t>Height</a:t>
            </a:r>
            <a:br>
              <a:rPr lang="en-SE" sz="900">
                <a:solidFill>
                  <a:schemeClr val="dk1"/>
                </a:solidFill>
              </a:rPr>
            </a:br>
            <a:r>
              <a:rPr lang="en-SE" sz="900">
                <a:solidFill>
                  <a:schemeClr val="dk1"/>
                </a:solidFill>
              </a:rPr>
              <a:t>Weight</a:t>
            </a:r>
            <a:br>
              <a:rPr lang="en-SE" sz="900">
                <a:solidFill>
                  <a:schemeClr val="dk1"/>
                </a:solidFill>
              </a:rPr>
            </a:br>
            <a:r>
              <a:rPr lang="en-SE" sz="900">
                <a:solidFill>
                  <a:schemeClr val="dk1"/>
                </a:solidFill>
              </a:rPr>
              <a:t>Bio-impedance</a:t>
            </a:r>
            <a:br>
              <a:rPr lang="en-SE" sz="900">
                <a:solidFill>
                  <a:schemeClr val="dk1"/>
                </a:solidFill>
              </a:rPr>
            </a:br>
            <a:r>
              <a:rPr lang="en-SE" sz="900">
                <a:solidFill>
                  <a:schemeClr val="dk1"/>
                </a:solidFill>
              </a:rPr>
              <a:t>Hip circumference</a:t>
            </a:r>
            <a:br>
              <a:rPr lang="en-SE" sz="900">
                <a:solidFill>
                  <a:schemeClr val="dk1"/>
                </a:solidFill>
              </a:rPr>
            </a:br>
            <a:r>
              <a:rPr lang="en-SE" sz="900">
                <a:solidFill>
                  <a:schemeClr val="dk1"/>
                </a:solidFill>
              </a:rPr>
              <a:t>Waist circumference</a:t>
            </a:r>
            <a:br>
              <a:rPr lang="en-SE" sz="900">
                <a:solidFill>
                  <a:schemeClr val="dk1"/>
                </a:solidFill>
              </a:rPr>
            </a:br>
            <a:r>
              <a:rPr lang="en-SE" sz="900">
                <a:solidFill>
                  <a:schemeClr val="dk1"/>
                </a:solidFill>
              </a:rPr>
              <a:t>Spirometry</a:t>
            </a:r>
            <a:br>
              <a:rPr lang="en-SE" sz="900">
                <a:solidFill>
                  <a:schemeClr val="dk1"/>
                </a:solidFill>
              </a:rPr>
            </a:br>
            <a:r>
              <a:rPr lang="en-SE" sz="900">
                <a:solidFill>
                  <a:schemeClr val="dk1"/>
                </a:solidFill>
              </a:rPr>
              <a:t>Blood pressure</a:t>
            </a:r>
            <a:br>
              <a:rPr lang="en-SE" sz="900">
                <a:solidFill>
                  <a:schemeClr val="dk1"/>
                </a:solidFill>
              </a:rPr>
            </a:br>
            <a:r>
              <a:rPr lang="en-SE" sz="900">
                <a:solidFill>
                  <a:schemeClr val="dk1"/>
                </a:solidFill>
              </a:rPr>
              <a:t>Pulse</a:t>
            </a:r>
            <a:br>
              <a:rPr lang="en-SE" sz="900">
                <a:solidFill>
                  <a:schemeClr val="dk1"/>
                </a:solidFill>
              </a:rPr>
            </a:br>
            <a:r>
              <a:rPr lang="en-SE" sz="900">
                <a:solidFill>
                  <a:schemeClr val="dk1"/>
                </a:solidFill>
              </a:rPr>
              <a:t>Audiometry</a:t>
            </a:r>
            <a:endParaRPr sz="900">
              <a:solidFill>
                <a:schemeClr val="dk1"/>
              </a:solidFill>
            </a:endParaRPr>
          </a:p>
        </p:txBody>
      </p:sp>
      <p:sp>
        <p:nvSpPr>
          <p:cNvPr id="100" name="Google Shape;100;g380f9c8dfb0_0_0"/>
          <p:cNvSpPr txBox="1"/>
          <p:nvPr/>
        </p:nvSpPr>
        <p:spPr>
          <a:xfrm>
            <a:off x="4536676" y="2385775"/>
            <a:ext cx="2325600" cy="156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SE" sz="900" b="1"/>
              <a:t>Biobanked samples</a:t>
            </a:r>
            <a:endParaRPr sz="900" b="1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SE" sz="900"/>
              <a:t>1 EDTA whole blood 4ml</a:t>
            </a:r>
            <a:endParaRPr sz="90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SE" sz="900"/>
              <a:t>1 Li-Hep with Gel plug 8ml</a:t>
            </a:r>
            <a:endParaRPr sz="90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SE" sz="900"/>
              <a:t>1 EDTA whole blood 4 ml </a:t>
            </a:r>
            <a:br>
              <a:rPr lang="en-SE" sz="900"/>
            </a:br>
            <a:r>
              <a:rPr lang="en-SE" sz="900"/>
              <a:t>(1 Citrate 3.8%, 4ml)</a:t>
            </a:r>
            <a:endParaRPr sz="90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SE" sz="900"/>
              <a:t>1 Li-Hep with gel plug 8 ml</a:t>
            </a:r>
            <a:endParaRPr sz="90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SE" sz="900"/>
              <a:t>2 EDTA 9ml</a:t>
            </a:r>
            <a:endParaRPr sz="90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SE" sz="900"/>
              <a:t>1 Trace metal tube 7 ml</a:t>
            </a:r>
            <a:endParaRPr sz="90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SE" sz="900"/>
              <a:t>1 Urine 9ml</a:t>
            </a:r>
            <a:endParaRPr sz="90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SE" sz="900"/>
              <a:t>TOTAL: 43 ml blood, 39 aliquots</a:t>
            </a:r>
            <a:endParaRPr sz="900"/>
          </a:p>
        </p:txBody>
      </p:sp>
      <p:cxnSp>
        <p:nvCxnSpPr>
          <p:cNvPr id="101" name="Google Shape;101;g380f9c8dfb0_0_0"/>
          <p:cNvCxnSpPr/>
          <p:nvPr/>
        </p:nvCxnSpPr>
        <p:spPr>
          <a:xfrm rot="-5400000" flipH="1">
            <a:off x="4560350" y="6115425"/>
            <a:ext cx="162900" cy="600"/>
          </a:xfrm>
          <a:prstGeom prst="curvedConnector3">
            <a:avLst>
              <a:gd name="adj1" fmla="val 50000"/>
            </a:avLst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02" name="Google Shape;102;g380f9c8dfb0_0_0"/>
          <p:cNvCxnSpPr/>
          <p:nvPr/>
        </p:nvCxnSpPr>
        <p:spPr>
          <a:xfrm rot="5400000">
            <a:off x="5823700" y="6123227"/>
            <a:ext cx="158700" cy="600"/>
          </a:xfrm>
          <a:prstGeom prst="curvedConnector3">
            <a:avLst>
              <a:gd name="adj1" fmla="val 50000"/>
            </a:avLst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03" name="Google Shape;103;g380f9c8dfb0_0_0"/>
          <p:cNvCxnSpPr/>
          <p:nvPr/>
        </p:nvCxnSpPr>
        <p:spPr>
          <a:xfrm rot="-5400000" flipH="1">
            <a:off x="7113350" y="6133317"/>
            <a:ext cx="147600" cy="600"/>
          </a:xfrm>
          <a:prstGeom prst="curvedConnector3">
            <a:avLst>
              <a:gd name="adj1" fmla="val 50000"/>
            </a:avLst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04" name="Google Shape;104;g380f9c8dfb0_0_0"/>
          <p:cNvCxnSpPr/>
          <p:nvPr/>
        </p:nvCxnSpPr>
        <p:spPr>
          <a:xfrm rot="-5400000" flipH="1">
            <a:off x="8419125" y="6123225"/>
            <a:ext cx="178500" cy="600"/>
          </a:xfrm>
          <a:prstGeom prst="curvedConnector3">
            <a:avLst>
              <a:gd name="adj1" fmla="val 50000"/>
            </a:avLst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05" name="Google Shape;105;g380f9c8dfb0_0_0"/>
          <p:cNvCxnSpPr/>
          <p:nvPr/>
        </p:nvCxnSpPr>
        <p:spPr>
          <a:xfrm rot="-5400000" flipH="1">
            <a:off x="11213450" y="6137518"/>
            <a:ext cx="187500" cy="900"/>
          </a:xfrm>
          <a:prstGeom prst="curvedConnector3">
            <a:avLst>
              <a:gd name="adj1" fmla="val 50000"/>
            </a:avLst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106" name="Google Shape;106;g380f9c8dfb0_0_0"/>
          <p:cNvSpPr/>
          <p:nvPr/>
        </p:nvSpPr>
        <p:spPr>
          <a:xfrm>
            <a:off x="4224400" y="2395675"/>
            <a:ext cx="7253400" cy="2712900"/>
          </a:xfrm>
          <a:prstGeom prst="rect">
            <a:avLst/>
          </a:prstGeom>
          <a:noFill/>
          <a:ln w="9525" cap="flat" cmpd="sng">
            <a:solidFill>
              <a:schemeClr val="dk2"/>
            </a:solidFill>
            <a:prstDash val="dot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7" name="Google Shape;107;g380f9c8dfb0_0_0"/>
          <p:cNvSpPr/>
          <p:nvPr/>
        </p:nvSpPr>
        <p:spPr>
          <a:xfrm>
            <a:off x="4219350" y="1243675"/>
            <a:ext cx="7253400" cy="947100"/>
          </a:xfrm>
          <a:prstGeom prst="rect">
            <a:avLst/>
          </a:prstGeom>
          <a:noFill/>
          <a:ln w="9525" cap="flat" cmpd="sng">
            <a:solidFill>
              <a:schemeClr val="dk2"/>
            </a:solidFill>
            <a:prstDash val="dot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8" name="Google Shape;108;g380f9c8dfb0_0_0"/>
          <p:cNvSpPr/>
          <p:nvPr/>
        </p:nvSpPr>
        <p:spPr>
          <a:xfrm>
            <a:off x="11244150" y="1420975"/>
            <a:ext cx="690000" cy="538800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9" name="Google Shape;109;g380f9c8dfb0_0_0"/>
          <p:cNvSpPr/>
          <p:nvPr/>
        </p:nvSpPr>
        <p:spPr>
          <a:xfrm>
            <a:off x="3945404" y="2600675"/>
            <a:ext cx="214200" cy="538800"/>
          </a:xfrm>
          <a:prstGeom prst="rightBrace">
            <a:avLst>
              <a:gd name="adj1" fmla="val 50000"/>
              <a:gd name="adj2" fmla="val 49652"/>
            </a:avLst>
          </a:prstGeom>
          <a:noFill/>
          <a:ln w="9525" cap="flat" cmpd="sng">
            <a:solidFill>
              <a:schemeClr val="dk2"/>
            </a:solidFill>
            <a:prstDash val="dot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110" name="Google Shape;110;g380f9c8dfb0_0_0" title="LifeGeneLogoWebb - Copy.jp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233712" y="208793"/>
            <a:ext cx="2931525" cy="8315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286</Words>
  <Application>Microsoft Macintosh PowerPoint</Application>
  <PresentationFormat>Widescreen</PresentationFormat>
  <Paragraphs>34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Play</vt:lpstr>
      <vt:lpstr>Arial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Anne-May Österholm</dc:creator>
  <cp:lastModifiedBy>Anne-May Österholm</cp:lastModifiedBy>
  <cp:revision>1</cp:revision>
  <dcterms:created xsi:type="dcterms:W3CDTF">2025-06-05T09:20:19Z</dcterms:created>
  <dcterms:modified xsi:type="dcterms:W3CDTF">2025-10-15T12:26:16Z</dcterms:modified>
</cp:coreProperties>
</file>